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60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325" r:id="rId27"/>
    <p:sldId id="290" r:id="rId28"/>
    <p:sldId id="291" r:id="rId29"/>
    <p:sldId id="294" r:id="rId30"/>
    <p:sldId id="296" r:id="rId31"/>
    <p:sldId id="297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4" r:id="rId43"/>
    <p:sldId id="315" r:id="rId44"/>
    <p:sldId id="316" r:id="rId45"/>
    <p:sldId id="317" r:id="rId46"/>
    <p:sldId id="318" r:id="rId47"/>
    <p:sldId id="319" r:id="rId48"/>
    <p:sldId id="321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04.03.2011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ru.wikipedia.org/wiki/%D0%98%D0%B7%D0%BE%D0%B1%D1%80%D0%B0%D0%B6%D0%B5%D0%BD%D0%B8%D0%B5:Russian-bikers-0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C%D0%BE%D1%82%D0%BE%D1%86%D0%B8%D0%BA%D0%BB" TargetMode="External"/><Relationship Id="rId5" Type="http://schemas.openxmlformats.org/officeDocument/2006/relationships/hyperlink" Target="http://ru.wikipedia.org/wiki/%D0%90%D0%BD%D0%B3%D0%BB%D0%B8%D0%B9%D1%81%D0%BA%D0%B8%D0%B9_%D1%8F%D0%B7%D1%8B%D0%BA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8%D0%B7%D0%BE%D0%B1%D1%80%D0%B0%D0%B6%D0%B5%D0%BD%D0%B8%D0%B5:Confederate_Navy_Jack.sv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ru.wikipedia.org/wiki/%D0%98%D0%B7%D0%BE%D0%B1%D1%80%D0%B0%D0%B6%D0%B5%D0%BD%D0%B8%D0%B5:FaTaLiTy_(Crzy_Drop)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http://upload.wikimedia.org/wikipedia/ru/thumb/3/39/FaTaLiTy_%28Crzy_Drop%29.jpg/180px-FaTaLiTy_%28Crzy_Drop%29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www.xtremelife.ru/pictures/images_012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xtremelife.ru/pictures/images_011.jpg" TargetMode="Externa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214554"/>
            <a:ext cx="7572396" cy="221457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itchFamily="18" charset="0"/>
              </a:rPr>
              <a:t>Неформальные молодежные  объединения </a:t>
            </a:r>
            <a:br>
              <a:rPr lang="ru-RU" sz="4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Georgia" pitchFamily="18" charset="0"/>
              </a:rPr>
              <a:t>и   их   субкультуры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4" descr="i[4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4929198"/>
            <a:ext cx="2084391" cy="1568515"/>
          </a:xfrm>
          <a:prstGeom prst="rect">
            <a:avLst/>
          </a:prstGeom>
          <a:noFill/>
        </p:spPr>
      </p:pic>
      <p:pic>
        <p:nvPicPr>
          <p:cNvPr id="5" name="Picture 12" descr="1527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1816100" cy="2420937"/>
          </a:xfrm>
          <a:prstGeom prst="rect">
            <a:avLst/>
          </a:prstGeom>
          <a:noFill/>
        </p:spPr>
      </p:pic>
      <p:pic>
        <p:nvPicPr>
          <p:cNvPr id="6" name="Picture 11" descr="1527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71480"/>
            <a:ext cx="1584325" cy="2376488"/>
          </a:xfrm>
          <a:prstGeom prst="rect">
            <a:avLst/>
          </a:prstGeom>
          <a:noFill/>
        </p:spPr>
      </p:pic>
      <p:pic>
        <p:nvPicPr>
          <p:cNvPr id="7" name="Picture 8" descr="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28316"/>
            <a:ext cx="1928794" cy="2029684"/>
          </a:xfrm>
          <a:prstGeom prst="rect">
            <a:avLst/>
          </a:prstGeom>
          <a:noFill/>
        </p:spPr>
      </p:pic>
      <p:pic>
        <p:nvPicPr>
          <p:cNvPr id="8" name="Picture 5" descr="i[10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3929066"/>
            <a:ext cx="1214446" cy="1821078"/>
          </a:xfrm>
          <a:prstGeom prst="rect">
            <a:avLst/>
          </a:prstGeom>
          <a:noFill/>
        </p:spPr>
      </p:pic>
      <p:pic>
        <p:nvPicPr>
          <p:cNvPr id="9" name="Picture 6" descr="i[6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66" y="4500570"/>
            <a:ext cx="1368425" cy="118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1857364"/>
            <a:ext cx="2481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/>
              <a:t>РНЕ</a:t>
            </a:r>
            <a:endParaRPr lang="ru-RU" sz="9600" b="1" dirty="0"/>
          </a:p>
        </p:txBody>
      </p:sp>
      <p:pic>
        <p:nvPicPr>
          <p:cNvPr id="3" name="Picture 4" descr="Символ Р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43182"/>
            <a:ext cx="3492500" cy="349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1934" y="428604"/>
            <a:ext cx="5072066" cy="598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</a:rPr>
              <a:t>«</a:t>
            </a:r>
            <a:r>
              <a:rPr lang="ru-RU" sz="2700" b="1" dirty="0" err="1" smtClean="0">
                <a:solidFill>
                  <a:srgbClr val="FF0000"/>
                </a:solidFill>
              </a:rPr>
              <a:t>Ру́сское</a:t>
            </a: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</a:rPr>
              <a:t>национа́льное</a:t>
            </a: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</a:rPr>
              <a:t>еди́нство</a:t>
            </a:r>
            <a:r>
              <a:rPr lang="ru-RU" sz="2700" b="1" dirty="0" smtClean="0">
                <a:solidFill>
                  <a:srgbClr val="FF0000"/>
                </a:solidFill>
              </a:rPr>
              <a:t>»</a:t>
            </a:r>
            <a:r>
              <a:rPr lang="ru-RU" sz="2700" dirty="0" smtClean="0"/>
              <a:t> (Всероссийское общественное патриотическое движение «Русское национальное единство»,              </a:t>
            </a:r>
            <a:r>
              <a:rPr lang="ru-RU" sz="2700" b="1" dirty="0" smtClean="0"/>
              <a:t>РНЕ</a:t>
            </a:r>
            <a:r>
              <a:rPr lang="ru-RU" sz="2700" dirty="0" smtClean="0"/>
              <a:t>) — православная национал-патриотическая общественная организация, провозглашающая «обеспечение настоящего и будущего русской нации, ее достойного исторического пути, то есть возвращение русскому народу его исторического места и роли в государстве и мире».</a:t>
            </a:r>
            <a:endParaRPr lang="ru-RU" sz="2700" dirty="0"/>
          </a:p>
        </p:txBody>
      </p:sp>
      <p:pic>
        <p:nvPicPr>
          <p:cNvPr id="5" name="Picture 6" descr="Р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643314"/>
            <a:ext cx="3571868" cy="2679637"/>
          </a:xfrm>
          <a:prstGeom prst="rect">
            <a:avLst/>
          </a:prstGeom>
          <a:noFill/>
        </p:spPr>
      </p:pic>
      <p:pic>
        <p:nvPicPr>
          <p:cNvPr id="6" name="Picture 4" descr="Символ Р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28604"/>
            <a:ext cx="235745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571480"/>
            <a:ext cx="50720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2400" b="1" dirty="0" smtClean="0"/>
              <a:t> Основные принципы:</a:t>
            </a:r>
            <a:endParaRPr lang="ru-RU" sz="2400" dirty="0" smtClean="0"/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- Национальный долг. 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- Национальная идеология. 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- Русские Православные традиции. </a:t>
            </a:r>
            <a:endParaRPr lang="ru-RU" sz="2400" b="1" dirty="0" smtClean="0"/>
          </a:p>
          <a:p>
            <a:pPr>
              <a:tabLst>
                <a:tab pos="457200" algn="l"/>
              </a:tabLst>
            </a:pPr>
            <a:r>
              <a:rPr lang="ru-RU" sz="2400" b="1" dirty="0" smtClean="0"/>
              <a:t>  Документы:</a:t>
            </a:r>
            <a:r>
              <a:rPr lang="ru-RU" sz="2400" dirty="0" smtClean="0"/>
              <a:t> 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Основы социальной концепции.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  </a:t>
            </a:r>
            <a:r>
              <a:rPr lang="ru-RU" sz="2400" b="1" dirty="0" smtClean="0"/>
              <a:t>Публикации:</a:t>
            </a:r>
            <a:r>
              <a:rPr lang="ru-RU" sz="2400" dirty="0" smtClean="0"/>
              <a:t> 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Газета «</a:t>
            </a:r>
            <a:r>
              <a:rPr lang="ru-RU" sz="2400" dirty="0" err="1" smtClean="0"/>
              <a:t>Евпатий</a:t>
            </a:r>
            <a:r>
              <a:rPr lang="ru-RU" sz="2400" dirty="0" smtClean="0"/>
              <a:t>  </a:t>
            </a:r>
            <a:r>
              <a:rPr lang="ru-RU" sz="2400" dirty="0" err="1" smtClean="0"/>
              <a:t>Коловрат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 </a:t>
            </a:r>
            <a:r>
              <a:rPr lang="ru-RU" sz="2400" b="1" dirty="0" smtClean="0"/>
              <a:t>Вещание в сети:</a:t>
            </a:r>
            <a:r>
              <a:rPr lang="ru-RU" sz="2400" dirty="0" smtClean="0"/>
              <a:t> </a:t>
            </a:r>
          </a:p>
          <a:p>
            <a:pPr>
              <a:tabLst>
                <a:tab pos="457200" algn="l"/>
              </a:tabLst>
            </a:pPr>
            <a:r>
              <a:rPr lang="ru-RU" sz="2400" dirty="0" smtClean="0"/>
              <a:t>«Радиостанция РНЕ»</a:t>
            </a:r>
            <a:br>
              <a:rPr lang="ru-RU" sz="2400" dirty="0" smtClean="0"/>
            </a:br>
            <a:r>
              <a:rPr lang="ru-RU" sz="2400" dirty="0" smtClean="0"/>
              <a:t>  </a:t>
            </a:r>
            <a:r>
              <a:rPr lang="ru-RU" sz="2400" b="1" dirty="0" smtClean="0"/>
              <a:t>Официальный сайт:</a:t>
            </a:r>
            <a:r>
              <a:rPr lang="ru-RU" sz="2400" dirty="0" smtClean="0"/>
              <a:t> </a:t>
            </a:r>
            <a:r>
              <a:rPr lang="ru-RU" sz="2400" dirty="0" err="1" smtClean="0"/>
              <a:t>www.rne.org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" name="Picture 5" descr="Удостоверение Р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284" y="5000636"/>
            <a:ext cx="5349595" cy="1857364"/>
          </a:xfrm>
          <a:prstGeom prst="rect">
            <a:avLst/>
          </a:prstGeom>
          <a:noFill/>
        </p:spPr>
      </p:pic>
      <p:pic>
        <p:nvPicPr>
          <p:cNvPr id="6" name="Picture 4" descr="РНЕ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262890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302359"/>
            <a:ext cx="42148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400" b="1" u="sng" dirty="0" smtClean="0"/>
              <a:t>Отделения: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endParaRPr lang="ru-RU" sz="2000" u="sng" dirty="0" smtClean="0"/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Санкт-Петербург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Москва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Воронеж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Уфа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Самара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Миасс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Петропавловск-Камчатский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Магадан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Владивосток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Борисоглебск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Вятка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Магнитогорск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Котельнич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Иркутск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Златоуст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Тверь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Липецк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Новосибирск </a:t>
            </a:r>
          </a:p>
          <a:p>
            <a:pPr>
              <a:tabLst>
                <a:tab pos="228600" algn="l"/>
                <a:tab pos="457200" algn="l"/>
                <a:tab pos="685800" algn="l"/>
              </a:tabLst>
            </a:pPr>
            <a:r>
              <a:rPr lang="ru-RU" sz="2000" dirty="0" smtClean="0"/>
              <a:t>г. Нижневартовск  и др.</a:t>
            </a:r>
            <a:endParaRPr lang="ru-RU" sz="2000" dirty="0"/>
          </a:p>
        </p:txBody>
      </p:sp>
      <p:pic>
        <p:nvPicPr>
          <p:cNvPr id="5" name="Picture 5" descr="РНЕ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4930776" cy="3155950"/>
          </a:xfrm>
          <a:prstGeom prst="rect">
            <a:avLst/>
          </a:prstGeom>
          <a:noFill/>
        </p:spPr>
      </p:pic>
      <p:pic>
        <p:nvPicPr>
          <p:cNvPr id="6" name="Picture 4" descr="РНЕ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429000"/>
            <a:ext cx="4929222" cy="3182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7686" y="785794"/>
            <a:ext cx="3278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 smtClean="0">
                <a:solidFill>
                  <a:srgbClr val="FF0000"/>
                </a:solidFill>
              </a:rPr>
              <a:t>Ба́йкеры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8" descr="Открытие сезона в Ярославле">
            <a:hlinkClick r:id="rId2" tooltip="&quot;Открытие сезона в Ярославле&quot;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28604"/>
            <a:ext cx="263679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Байкеры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490252"/>
            <a:ext cx="2786082" cy="20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728" y="2428868"/>
            <a:ext cx="6429404" cy="314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(</a:t>
            </a:r>
            <a:r>
              <a:rPr lang="ru-RU" sz="2400" dirty="0" smtClean="0">
                <a:hlinkClick r:id="rId5" tooltip="Английский язык"/>
              </a:rPr>
              <a:t>англ.</a:t>
            </a:r>
            <a:r>
              <a:rPr lang="ru-RU" sz="2400" dirty="0" smtClean="0"/>
              <a:t> </a:t>
            </a:r>
            <a:r>
              <a:rPr lang="ru-RU" sz="2400" i="1" dirty="0" err="1" smtClean="0"/>
              <a:t>biker</a:t>
            </a:r>
            <a:r>
              <a:rPr lang="ru-RU" sz="2400" dirty="0" smtClean="0"/>
              <a:t>, от </a:t>
            </a:r>
            <a:r>
              <a:rPr lang="ru-RU" sz="2400" i="1" dirty="0" err="1" smtClean="0"/>
              <a:t>bike</a:t>
            </a:r>
            <a:r>
              <a:rPr lang="ru-RU" sz="2400" dirty="0" smtClean="0"/>
              <a:t> ← </a:t>
            </a:r>
            <a:r>
              <a:rPr lang="ru-RU" sz="2400" i="1" dirty="0" err="1" smtClean="0"/>
              <a:t>motorbike</a:t>
            </a:r>
            <a:r>
              <a:rPr lang="ru-RU" sz="2400" i="1" dirty="0" smtClean="0"/>
              <a:t> ← </a:t>
            </a:r>
            <a:r>
              <a:rPr lang="ru-RU" sz="2400" i="1" dirty="0" err="1" smtClean="0"/>
              <a:t>motorbicycle</a:t>
            </a:r>
            <a:r>
              <a:rPr lang="ru-RU" sz="2400" dirty="0" smtClean="0"/>
              <a:t> </a:t>
            </a:r>
            <a:r>
              <a:rPr lang="ru-RU" sz="2400" dirty="0" smtClean="0">
                <a:hlinkClick r:id="rId6" tooltip="Мотоцикл"/>
              </a:rPr>
              <a:t>«мотоцикл»</a:t>
            </a:r>
            <a:r>
              <a:rPr lang="ru-RU" sz="2400" dirty="0" smtClean="0"/>
              <a:t>) — любители и поклонники мотоциклов. В отличие от обычных мотоциклистов, у </a:t>
            </a:r>
            <a:r>
              <a:rPr lang="ru-RU" sz="2400" dirty="0" err="1" smtClean="0"/>
              <a:t>байкеров</a:t>
            </a:r>
            <a:r>
              <a:rPr lang="ru-RU" sz="2400" dirty="0" smtClean="0"/>
              <a:t> мотоцикл является частью образа жизни. Характерным также является объединение </a:t>
            </a:r>
            <a:br>
              <a:rPr lang="ru-RU" sz="2400" dirty="0" smtClean="0"/>
            </a:br>
            <a:r>
              <a:rPr lang="ru-RU" sz="2400" dirty="0" smtClean="0"/>
              <a:t>с единомышленниками </a:t>
            </a:r>
            <a:br>
              <a:rPr lang="ru-RU" sz="2400" dirty="0" smtClean="0"/>
            </a:br>
            <a:r>
              <a:rPr lang="ru-RU" sz="2400" dirty="0" smtClean="0"/>
              <a:t>на основе этого образа жизни.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Эмблем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000232" y="285729"/>
            <a:ext cx="5715040" cy="4120140"/>
          </a:xfrm>
          <a:noFill/>
          <a:ln/>
        </p:spPr>
      </p:pic>
      <p:sp>
        <p:nvSpPr>
          <p:cNvPr id="5" name="Прямоугольник 4"/>
          <p:cNvSpPr/>
          <p:nvPr/>
        </p:nvSpPr>
        <p:spPr>
          <a:xfrm>
            <a:off x="1285852" y="4643446"/>
            <a:ext cx="7572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Для </a:t>
            </a:r>
            <a:r>
              <a:rPr lang="ru-RU" sz="2400" b="1" dirty="0" err="1" smtClean="0"/>
              <a:t>байкеров</a:t>
            </a:r>
            <a:r>
              <a:rPr lang="ru-RU" sz="2400" b="1" dirty="0" smtClean="0"/>
              <a:t> характерно объединение в клубы. Несмотря на достаточно распространённый стереотип, такие объединения в настоящее время носят, в подавляющем большинстве случаев, мирный характер.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357166"/>
            <a:ext cx="5478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Символика </a:t>
            </a:r>
            <a:r>
              <a:rPr lang="ru-RU" sz="4400" b="1" dirty="0" err="1" smtClean="0">
                <a:solidFill>
                  <a:srgbClr val="FF0000"/>
                </a:solidFill>
              </a:rPr>
              <a:t>байкеров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Picture 4" descr="ciruelo_cabral_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00174"/>
            <a:ext cx="3297450" cy="250291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29256" y="4357694"/>
            <a:ext cx="3357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latin typeface="Cambria" pitchFamily="18" charset="0"/>
              </a:rPr>
              <a:t>Изображение </a:t>
            </a:r>
          </a:p>
          <a:p>
            <a:pPr algn="ctr"/>
            <a:r>
              <a:rPr lang="ru-RU" sz="3200" b="1" dirty="0" smtClean="0">
                <a:latin typeface="Cambria" pitchFamily="18" charset="0"/>
              </a:rPr>
              <a:t>черепа</a:t>
            </a:r>
            <a:endParaRPr lang="ru-RU" sz="3200" b="1" dirty="0" smtClean="0">
              <a:latin typeface="Cambria" pitchFamily="18" charset="0"/>
            </a:endParaRPr>
          </a:p>
        </p:txBody>
      </p:sp>
      <p:pic>
        <p:nvPicPr>
          <p:cNvPr id="7" name="Picture 5" descr="Флаг Конфедератов, Naval Jack">
            <a:hlinkClick r:id="rId3" tooltip="&quot;Флаг Конфедератов, Naval Jack&quot;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1" y="1500174"/>
            <a:ext cx="383355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00100" y="4357694"/>
            <a:ext cx="43202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Cambria" pitchFamily="18" charset="0"/>
              </a:rPr>
              <a:t> </a:t>
            </a:r>
            <a:r>
              <a:rPr lang="ru-RU" sz="3200" b="1" dirty="0" smtClean="0">
                <a:latin typeface="Cambria" pitchFamily="18" charset="0"/>
              </a:rPr>
              <a:t>Флаг </a:t>
            </a:r>
            <a:r>
              <a:rPr lang="ru-RU" sz="3200" b="1" dirty="0" smtClean="0">
                <a:latin typeface="Cambria" pitchFamily="18" charset="0"/>
              </a:rPr>
              <a:t>Конфедерации</a:t>
            </a:r>
          </a:p>
          <a:p>
            <a:pPr algn="ctr"/>
            <a:r>
              <a:rPr lang="ru-RU" sz="3200" b="1" dirty="0" smtClean="0">
                <a:latin typeface="Cambria" pitchFamily="18" charset="0"/>
              </a:rPr>
              <a:t>   </a:t>
            </a:r>
            <a:r>
              <a:rPr lang="ru-RU" sz="3200" b="1" dirty="0" smtClean="0">
                <a:latin typeface="Cambria" pitchFamily="18" charset="0"/>
              </a:rPr>
              <a:t>( </a:t>
            </a:r>
            <a:r>
              <a:rPr lang="ru-RU" sz="3200" b="1" dirty="0" err="1" smtClean="0">
                <a:latin typeface="Cambria" pitchFamily="18" charset="0"/>
              </a:rPr>
              <a:t>Naval</a:t>
            </a:r>
            <a:r>
              <a:rPr lang="ru-RU" sz="3200" b="1" dirty="0" smtClean="0">
                <a:latin typeface="Cambria" pitchFamily="18" charset="0"/>
              </a:rPr>
              <a:t> </a:t>
            </a:r>
            <a:r>
              <a:rPr lang="ru-RU" sz="3200" b="1" dirty="0" err="1" smtClean="0">
                <a:latin typeface="Cambria" pitchFamily="18" charset="0"/>
              </a:rPr>
              <a:t>Jack</a:t>
            </a:r>
            <a:r>
              <a:rPr lang="ru-RU" sz="3200" b="1" dirty="0" smtClean="0">
                <a:latin typeface="Cambria" pitchFamily="18" charset="0"/>
              </a:rPr>
              <a:t>)</a:t>
            </a:r>
            <a:endParaRPr lang="ru-RU" sz="3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Байкеры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4000528" cy="29997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3857628"/>
            <a:ext cx="707236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Чаще всего такие мероприятия носят характер шоу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с приглашением музыкантов, стриптизёрш, каскадёров,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где немаловажной составляющей является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употребление спиртных напитков, прежде всего пива</a:t>
            </a:r>
            <a:r>
              <a:rPr lang="ru-RU" sz="2400" b="1" dirty="0" smtClean="0">
                <a:latin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785794"/>
            <a:ext cx="378621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         Ещё одним немаловажным </a:t>
            </a:r>
            <a:r>
              <a:rPr lang="ru-RU" sz="2400" dirty="0" err="1" smtClean="0">
                <a:latin typeface="Times New Roman" pitchFamily="18" charset="0"/>
              </a:rPr>
              <a:t>проявленим</a:t>
            </a: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</a:rPr>
              <a:t>байкерской</a:t>
            </a:r>
            <a:r>
              <a:rPr lang="ru-RU" sz="2400" dirty="0" smtClean="0">
                <a:latin typeface="Times New Roman" pitchFamily="18" charset="0"/>
              </a:rPr>
              <a:t> субкультуры </a:t>
            </a:r>
          </a:p>
          <a:p>
            <a:pPr algn="r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являются многочисленные </a:t>
            </a:r>
            <a:r>
              <a:rPr lang="ru-RU" sz="2400" dirty="0" err="1" smtClean="0">
                <a:latin typeface="Times New Roman" pitchFamily="18" charset="0"/>
              </a:rPr>
              <a:t>байк-шоу</a:t>
            </a:r>
            <a:r>
              <a:rPr lang="ru-RU" sz="2400" dirty="0" smtClean="0">
                <a:latin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</a:rPr>
              <a:t>байкслеты</a:t>
            </a:r>
            <a:r>
              <a:rPr lang="ru-RU" sz="2400" dirty="0" smtClean="0">
                <a:latin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</a:rPr>
              <a:t>мотошоу</a:t>
            </a:r>
            <a:r>
              <a:rPr lang="ru-RU" sz="2400" dirty="0" smtClean="0">
                <a:latin typeface="Times New Roman" pitchFamily="18" charset="0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</a:rPr>
              <a:t>и другие мероприятия связанные с мотоциклами.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5286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Металлисты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err="1" smtClean="0">
                <a:solidFill>
                  <a:srgbClr val="FF0000"/>
                </a:solidFill>
              </a:rPr>
              <a:t>металисты</a:t>
            </a:r>
            <a:r>
              <a:rPr lang="ru-RU" sz="4000" b="1" dirty="0" smtClean="0">
                <a:solidFill>
                  <a:srgbClr val="FF0000"/>
                </a:solidFill>
              </a:rPr>
              <a:t> или </a:t>
            </a:r>
            <a:r>
              <a:rPr lang="ru-RU" sz="4000" b="1" dirty="0" err="1" smtClean="0">
                <a:solidFill>
                  <a:srgbClr val="FF0000"/>
                </a:solidFill>
              </a:rPr>
              <a:t>металхэды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</a:rPr>
              <a:t>или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</a:rPr>
              <a:t>металлеры</a:t>
            </a:r>
            <a:r>
              <a:rPr lang="ru-RU" sz="4000" b="1" dirty="0" smtClean="0">
                <a:solidFill>
                  <a:srgbClr val="FF0000"/>
                </a:solidFill>
              </a:rPr>
              <a:t>)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—</a:t>
            </a:r>
            <a:r>
              <a:rPr lang="ru-RU" sz="4000" b="1" dirty="0" smtClean="0">
                <a:solidFill>
                  <a:srgbClr val="FF0000"/>
                </a:solidFill>
              </a:rPr>
              <a:t> 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15" descr="металлис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2771775" cy="20288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2714620"/>
            <a:ext cx="57864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</a:rPr>
              <a:t>— это неформальное молодежное объединение, вдохновлённое музыкой в стиле металл, появившееся в 1980-е годы. Субкультура металлистов тесно связана с субкультурой </a:t>
            </a:r>
            <a:r>
              <a:rPr lang="ru-RU" sz="2400" b="1" dirty="0" err="1" smtClean="0">
                <a:solidFill>
                  <a:srgbClr val="000000"/>
                </a:solidFill>
              </a:rPr>
              <a:t>байкеров</a:t>
            </a:r>
            <a:r>
              <a:rPr lang="ru-RU" sz="2400" b="1" dirty="0" smtClean="0">
                <a:solidFill>
                  <a:srgbClr val="000000"/>
                </a:solidFill>
              </a:rPr>
              <a:t>, в связи с симпатией последних к тяжёлой музыке, симпатией первых к мотоциклам (как к символу свободы), а так же общей для обеих субкультур симпатией к пиву.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0364" y="285728"/>
            <a:ext cx="1643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Жест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sliloveyo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643042" cy="216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Металисты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571612"/>
            <a:ext cx="3069515" cy="243538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00166" y="1000108"/>
            <a:ext cx="37147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sz="2000" b="1" dirty="0" smtClean="0"/>
              <a:t>       Характерный жест металлистов, известный в России как «коза» — вскинутый вверх кулак с разжатым мизинцем и указательным пальцем и направленной стороной ладони вперёд. Аналогичный жест (</a:t>
            </a:r>
            <a:r>
              <a:rPr lang="ru-RU" sz="2000" b="1" dirty="0" err="1" smtClean="0"/>
              <a:t>Karana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mudra</a:t>
            </a:r>
            <a:r>
              <a:rPr lang="ru-RU" sz="2000" b="1" dirty="0" smtClean="0"/>
              <a:t>) принят в буддийской традиции. Популяризован </a:t>
            </a:r>
            <a:r>
              <a:rPr lang="ru-RU" sz="2000" b="1" dirty="0" err="1" smtClean="0"/>
              <a:t>Ронни</a:t>
            </a:r>
            <a:r>
              <a:rPr lang="ru-RU" sz="2000" b="1" dirty="0" smtClean="0"/>
              <a:t> Джеймсом </a:t>
            </a:r>
            <a:r>
              <a:rPr lang="ru-RU" sz="2000" b="1" dirty="0" err="1" smtClean="0"/>
              <a:t>Дио</a:t>
            </a:r>
            <a:r>
              <a:rPr lang="ru-RU" sz="2000" b="1" dirty="0" smtClean="0"/>
              <a:t>, который утверждал, что этому жесту его научила бабушка.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4429132"/>
            <a:ext cx="778674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sz="2000" b="1" dirty="0" smtClean="0"/>
              <a:t>          Трактуется и как старинный жест для того, чтобы отогнать злых духов, и как сатанинский жест (рога Сатаны), и как современное обозначение буквы «</a:t>
            </a:r>
            <a:r>
              <a:rPr lang="ru-RU" sz="2000" b="1" dirty="0" err="1" smtClean="0"/>
              <a:t>u</a:t>
            </a:r>
            <a:r>
              <a:rPr lang="ru-RU" sz="2000" b="1" dirty="0" smtClean="0"/>
              <a:t>» (аналогично «жесту Черчилля», — рука собрана в кулак, разжаты только средний и указательный палец, — обозначающему букву «V») — сокращение от «</a:t>
            </a:r>
            <a:r>
              <a:rPr lang="ru-RU" sz="2000" b="1" dirty="0" err="1" smtClean="0"/>
              <a:t>unity</a:t>
            </a:r>
            <a:r>
              <a:rPr lang="ru-RU" sz="2000" b="1" dirty="0" smtClean="0"/>
              <a:t>», то есть «единство» — приветствие «брата по крови», своего.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ru-RU" sz="2000" b="1" dirty="0" smtClean="0"/>
              <a:t>           Со временем жест стал использоваться и другими музыкальными субкультурами.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500042"/>
            <a:ext cx="31432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 Narrow" pitchFamily="34" charset="0"/>
              </a:rPr>
              <a:t>         Одно из наиболее распространенных неформальных молодежных объединений, со своей собственной субкультурой, имеющее давнее происхождение, – </a:t>
            </a:r>
            <a:r>
              <a:rPr lang="ru-RU" sz="3200" b="1" i="1" dirty="0" smtClean="0">
                <a:latin typeface="Arial Narrow" pitchFamily="34" charset="0"/>
              </a:rPr>
              <a:t>сообщество фанатов</a:t>
            </a:r>
            <a:r>
              <a:rPr lang="ru-RU" sz="3200" b="1" dirty="0" smtClean="0">
                <a:latin typeface="Arial Narrow" pitchFamily="34" charset="0"/>
              </a:rPr>
              <a:t>.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5" name="Picture 6" descr="Фана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00240"/>
            <a:ext cx="4137647" cy="290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142852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Типичная мода </a:t>
            </a:r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металлистов </a:t>
            </a: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5" descr="Металисты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7377362" cy="4786346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5786" y="2143116"/>
            <a:ext cx="7715304" cy="43577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3438" y="1500174"/>
            <a:ext cx="3634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Панки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7" name="Picture 4" descr="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04"/>
            <a:ext cx="30734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714480" y="4143380"/>
            <a:ext cx="628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Book Antiqua" pitchFamily="18" charset="0"/>
              </a:rPr>
              <a:t>      Считается, что субкультура панков зародилась в </a:t>
            </a:r>
            <a:r>
              <a:rPr lang="ru-RU" sz="2400" b="1" dirty="0" err="1" smtClean="0">
                <a:latin typeface="Book Antiqua" pitchFamily="18" charset="0"/>
              </a:rPr>
              <a:t>Нью</a:t>
            </a:r>
            <a:r>
              <a:rPr lang="ru-RU" sz="2400" b="1" dirty="0" err="1" smtClean="0">
                <a:latin typeface="Book Antiqua" pitchFamily="18" charset="0"/>
                <a:sym typeface="Symbol" pitchFamily="18" charset="2"/>
              </a:rPr>
              <a:t></a:t>
            </a:r>
            <a:r>
              <a:rPr lang="ru-RU" sz="2400" b="1" dirty="0" err="1" smtClean="0">
                <a:latin typeface="Book Antiqua" pitchFamily="18" charset="0"/>
              </a:rPr>
              <a:t>Йоркской</a:t>
            </a:r>
            <a:r>
              <a:rPr lang="ru-RU" sz="2400" b="1" dirty="0" smtClean="0">
                <a:latin typeface="Book Antiqua" pitchFamily="18" charset="0"/>
              </a:rPr>
              <a:t> богеме, однако свое истинное рождение она обрела в Великобритании.</a:t>
            </a:r>
            <a:endParaRPr lang="ru-RU" sz="24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пан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945702"/>
            <a:ext cx="4572032" cy="3429981"/>
          </a:xfrm>
          <a:prstGeom prst="rect">
            <a:avLst/>
          </a:prstGeom>
          <a:noFill/>
        </p:spPr>
      </p:pic>
      <p:pic>
        <p:nvPicPr>
          <p:cNvPr id="5" name="Picture 11" descr="оч,03,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786058"/>
            <a:ext cx="1698441" cy="35941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285728"/>
            <a:ext cx="6215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Лозунг - </a:t>
            </a:r>
            <a:r>
              <a:rPr lang="ru-RU" sz="2800" b="1" i="1" dirty="0" smtClean="0">
                <a:solidFill>
                  <a:srgbClr val="000000"/>
                </a:solidFill>
              </a:rPr>
              <a:t>"Все мы разные, все мы равные!"</a:t>
            </a:r>
            <a:r>
              <a:rPr lang="ru-RU" sz="2800" b="1" dirty="0" smtClean="0">
                <a:solidFill>
                  <a:srgbClr val="000000"/>
                </a:solidFill>
              </a:rPr>
              <a:t> - является основой </a:t>
            </a:r>
          </a:p>
          <a:p>
            <a:pPr algn="ctr"/>
            <a:r>
              <a:rPr lang="ru-RU" sz="2800" b="1" dirty="0" err="1" smtClean="0">
                <a:solidFill>
                  <a:srgbClr val="000000"/>
                </a:solidFill>
              </a:rPr>
              <a:t>панк-движения</a:t>
            </a:r>
            <a:r>
              <a:rPr lang="ru-RU" sz="2800" b="1" dirty="0" smtClean="0">
                <a:solidFill>
                  <a:srgbClr val="000000"/>
                </a:solidFill>
              </a:rPr>
              <a:t>, а понятие </a:t>
            </a:r>
            <a:r>
              <a:rPr lang="ru-RU" sz="2800" b="1" i="1" dirty="0" smtClean="0">
                <a:solidFill>
                  <a:srgbClr val="000000"/>
                </a:solidFill>
              </a:rPr>
              <a:t>"панк"</a:t>
            </a:r>
            <a:r>
              <a:rPr lang="ru-RU" sz="2800" b="1" dirty="0" smtClean="0">
                <a:solidFill>
                  <a:srgbClr val="000000"/>
                </a:solidFill>
              </a:rPr>
              <a:t> уже давно стало синонимом </a:t>
            </a:r>
            <a:r>
              <a:rPr lang="ru-RU" sz="2800" b="1" dirty="0" err="1" smtClean="0">
                <a:solidFill>
                  <a:srgbClr val="000000"/>
                </a:solidFill>
              </a:rPr>
              <a:t>антифашизма</a:t>
            </a:r>
            <a:endParaRPr lang="ru-RU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панк-пацан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9686" y="2786058"/>
            <a:ext cx="5795393" cy="3643338"/>
          </a:xfrm>
          <a:noFill/>
          <a:ln/>
        </p:spPr>
      </p:pic>
      <p:sp>
        <p:nvSpPr>
          <p:cNvPr id="5" name="Прямоугольник 4"/>
          <p:cNvSpPr/>
          <p:nvPr/>
        </p:nvSpPr>
        <p:spPr>
          <a:xfrm>
            <a:off x="1142976" y="285728"/>
            <a:ext cx="7429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        Панк-движение является всемирной </a:t>
            </a:r>
            <a:r>
              <a:rPr lang="ru-RU" sz="2000" b="1" dirty="0" err="1" smtClean="0">
                <a:latin typeface="Book Antiqua" pitchFamily="18" charset="0"/>
              </a:rPr>
              <a:t>андеграундной</a:t>
            </a:r>
            <a:r>
              <a:rPr lang="ru-RU" sz="2000" b="1" dirty="0" smtClean="0">
                <a:latin typeface="Book Antiqua" pitchFamily="18" charset="0"/>
              </a:rPr>
              <a:t> сетью, противостоящей и составляющей альтернативу шоу-бизнесу (массовой культуре) и господствующей культуре.</a:t>
            </a:r>
          </a:p>
          <a:p>
            <a:r>
              <a:rPr lang="ru-RU" sz="2000" b="1" dirty="0" smtClean="0">
                <a:latin typeface="Book Antiqua" pitchFamily="18" charset="0"/>
              </a:rPr>
              <a:t>        Панк - это не только форма (то есть стиль музыки и внешний вид), но и определенные идеи бунтарского содержания.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панки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5329238" cy="3997325"/>
          </a:xfrm>
          <a:noFill/>
          <a:ln/>
        </p:spPr>
      </p:pic>
      <p:pic>
        <p:nvPicPr>
          <p:cNvPr id="5" name="Picture 7" descr="панки-го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6124"/>
            <a:ext cx="4195239" cy="314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upload.wikimedia.org/wikipedia/ru/thumb/3/39/FaTaLiTy_%28Crzy_Drop%29.jpg/180px-FaTaLiTy_%28Crzy_Drop%29.jpg">
            <a:hlinkClick r:id="rId2" tooltip="&quot;FaTaLiTy (Crzy Drop).jpg&quot;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500562" y="3643314"/>
            <a:ext cx="4143404" cy="2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3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00042"/>
            <a:ext cx="3708400" cy="2781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29124" y="1285861"/>
            <a:ext cx="4214842" cy="164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100" b="1" dirty="0" err="1" smtClean="0">
                <a:solidFill>
                  <a:srgbClr val="FF0000"/>
                </a:solidFill>
                <a:latin typeface="Monotype Corsiva" pitchFamily="66" charset="0"/>
              </a:rPr>
              <a:t>Паркур</a:t>
            </a:r>
            <a:endParaRPr lang="ru-RU" sz="101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3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158" y="214290"/>
            <a:ext cx="3629927" cy="5531317"/>
          </a:xfrm>
          <a:prstGeom prst="rect">
            <a:avLst/>
          </a:prstGeom>
          <a:noFill/>
          <a:ln/>
        </p:spPr>
      </p:pic>
      <p:pic>
        <p:nvPicPr>
          <p:cNvPr id="6" name="Picture 5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0300" y="1428736"/>
            <a:ext cx="381935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3786190"/>
            <a:ext cx="2714644" cy="2857496"/>
          </a:xfrm>
          <a:prstGeom prst="rect">
            <a:avLst/>
          </a:prstGeom>
          <a:noFill/>
        </p:spPr>
      </p:pic>
      <p:pic>
        <p:nvPicPr>
          <p:cNvPr id="6" name="Picture 8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14290"/>
            <a:ext cx="2838451" cy="33591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500042"/>
            <a:ext cx="4643470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b="1" dirty="0" smtClean="0">
                <a:latin typeface="Sylfaen" pitchFamily="18" charset="0"/>
              </a:rPr>
              <a:t>      </a:t>
            </a:r>
            <a:r>
              <a:rPr lang="ru-RU" sz="2400" b="1" dirty="0" err="1" smtClean="0">
                <a:solidFill>
                  <a:srgbClr val="FF0000"/>
                </a:solidFill>
                <a:latin typeface="Sylfaen" pitchFamily="18" charset="0"/>
              </a:rPr>
              <a:t>Парку́р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latin typeface="Sylfaen" pitchFamily="18" charset="0"/>
              </a:rPr>
              <a:t>(фр. </a:t>
            </a:r>
            <a:r>
              <a:rPr lang="fr-FR" sz="2400" i="1" dirty="0" smtClean="0">
                <a:latin typeface="Sylfaen" pitchFamily="18" charset="0"/>
              </a:rPr>
              <a:t>parkour</a:t>
            </a:r>
            <a:r>
              <a:rPr lang="ru-RU" sz="2400" dirty="0" smtClean="0">
                <a:latin typeface="Sylfaen" pitchFamily="18" charset="0"/>
              </a:rPr>
              <a:t>, искажённое от </a:t>
            </a:r>
            <a:r>
              <a:rPr lang="ru-RU" sz="2400" i="1" dirty="0" err="1" smtClean="0">
                <a:latin typeface="Sylfaen" pitchFamily="18" charset="0"/>
              </a:rPr>
              <a:t>parcours</a:t>
            </a:r>
            <a:r>
              <a:rPr lang="ru-RU" sz="2400" dirty="0" smtClean="0">
                <a:latin typeface="Sylfaen" pitchFamily="18" charset="0"/>
              </a:rPr>
              <a:t>, </a:t>
            </a:r>
            <a:r>
              <a:rPr lang="ru-RU" sz="2400" i="1" dirty="0" err="1" smtClean="0">
                <a:latin typeface="Sylfaen" pitchFamily="18" charset="0"/>
              </a:rPr>
              <a:t>parcours</a:t>
            </a:r>
            <a:r>
              <a:rPr lang="ru-RU" sz="2400" i="1" dirty="0" smtClean="0">
                <a:latin typeface="Sylfaen" pitchFamily="18" charset="0"/>
              </a:rPr>
              <a:t> </a:t>
            </a:r>
            <a:r>
              <a:rPr lang="ru-RU" sz="2400" i="1" dirty="0" err="1" smtClean="0">
                <a:latin typeface="Sylfaen" pitchFamily="18" charset="0"/>
              </a:rPr>
              <a:t>du</a:t>
            </a:r>
            <a:r>
              <a:rPr lang="ru-RU" sz="2400" i="1" dirty="0" smtClean="0">
                <a:latin typeface="Sylfaen" pitchFamily="18" charset="0"/>
              </a:rPr>
              <a:t> </a:t>
            </a:r>
            <a:r>
              <a:rPr lang="ru-RU" sz="2400" i="1" dirty="0" err="1" smtClean="0">
                <a:latin typeface="Sylfaen" pitchFamily="18" charset="0"/>
              </a:rPr>
              <a:t>combatant</a:t>
            </a:r>
            <a:r>
              <a:rPr lang="ru-RU" sz="2400" dirty="0" smtClean="0">
                <a:latin typeface="Sylfaen" pitchFamily="18" charset="0"/>
              </a:rPr>
              <a:t> — дистанция, полоса препятствий; сокращенно PK ) — дисциплина, заключающаяся в быстром преодолении препятствий и представляющая из себя совокупность навыков владения своим телом, которые в нужный момент могут найти применение в любой из жизненных ситуаций.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Sylfaen" pitchFamily="18" charset="0"/>
              </a:rPr>
              <a:t>      Дисциплина основана на простой философии: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i="1" dirty="0" smtClean="0">
                <a:latin typeface="Sylfaen" pitchFamily="18" charset="0"/>
              </a:rPr>
              <a:t>нет границ - есть лишь препятствия</a:t>
            </a:r>
            <a:r>
              <a:rPr lang="ru-RU" sz="2400" b="1" dirty="0" smtClean="0">
                <a:latin typeface="Sylfaen" pitchFamily="18" charset="0"/>
              </a:rPr>
              <a:t>. </a:t>
            </a:r>
            <a:endParaRPr lang="ru-RU" sz="2400" b="1" dirty="0"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7166"/>
            <a:ext cx="4857784" cy="3227146"/>
          </a:xfrm>
          <a:prstGeom prst="rect">
            <a:avLst/>
          </a:prstGeom>
          <a:noFill/>
        </p:spPr>
      </p:pic>
      <p:pic>
        <p:nvPicPr>
          <p:cNvPr id="5" name="Picture 4" descr="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714752"/>
            <a:ext cx="4377476" cy="294677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00100" y="214291"/>
            <a:ext cx="5143536" cy="7858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Женский паркур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285852" y="1285860"/>
            <a:ext cx="39128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Женский паркур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072066" y="3857628"/>
            <a:ext cx="3714776" cy="271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786049" y="561975"/>
            <a:ext cx="4714907" cy="72388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Sylfaen" pitchFamily="18" charset="0"/>
              </a:rPr>
              <a:t>Женский </a:t>
            </a:r>
            <a:r>
              <a:rPr lang="ru-RU" b="1" i="1" dirty="0" err="1">
                <a:solidFill>
                  <a:srgbClr val="FF0000"/>
                </a:solidFill>
                <a:latin typeface="Sylfaen" pitchFamily="18" charset="0"/>
              </a:rPr>
              <a:t>паркур</a:t>
            </a:r>
            <a:endParaRPr lang="ru-RU" b="1" i="1" dirty="0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57224" y="1285860"/>
            <a:ext cx="7858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285860"/>
            <a:ext cx="6643734" cy="442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Фанатиками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(лат. </a:t>
            </a:r>
            <a:r>
              <a:rPr lang="en-US" sz="4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fanatikus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- исступленный) начали называть людей, отличающихся исступленной религиозностью, точнее – страстной преданностью идеалам и делам церкви.</a:t>
            </a:r>
            <a:endParaRPr lang="ru-RU" sz="40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8353425" cy="20161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pic>
        <p:nvPicPr>
          <p:cNvPr id="5" name="Picture 7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6096000" cy="4124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4612" y="428604"/>
            <a:ext cx="4357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err="1" smtClean="0">
                <a:solidFill>
                  <a:srgbClr val="FF0000"/>
                </a:solidFill>
                <a:cs typeface="Times New Roman" pitchFamily="18" charset="0"/>
              </a:rPr>
              <a:t>Флешмоб</a:t>
            </a:r>
            <a:endParaRPr lang="ru-RU" sz="6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00100" y="428604"/>
            <a:ext cx="75724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Флешмо́б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(англ.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mob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— вспышка,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mob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— толпа, переводится как «вспышка толпы» или как «мгновенная толпа») —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заранее спланированная массовая акция, в которой большая группа людей (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мобберы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 внезапно появляется в общественном месте, в течение нескольких минут с серьёзным видом выполняют заранее оговорённые действия абсурдного содержания (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сценарий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), и затем одновременно, быстро расходятся в разные стороны как ни в чём не бывало.                            </a:t>
            </a:r>
          </a:p>
        </p:txBody>
      </p:sp>
      <p:pic>
        <p:nvPicPr>
          <p:cNvPr id="5" name="Picture 7" descr="flash_mob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143248"/>
            <a:ext cx="4500594" cy="3541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714480" y="214290"/>
            <a:ext cx="4081483" cy="141448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6600" b="1" dirty="0" smtClean="0">
                <a:solidFill>
                  <a:srgbClr val="CC0000"/>
                </a:solidFill>
                <a:latin typeface="Estrangelo Edessa" pitchFamily="66"/>
              </a:rPr>
              <a:t>Готы</a:t>
            </a:r>
          </a:p>
        </p:txBody>
      </p:sp>
      <p:pic>
        <p:nvPicPr>
          <p:cNvPr id="5" name="Picture 12" descr="goth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42852"/>
            <a:ext cx="2444752" cy="162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goth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929066"/>
            <a:ext cx="3556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oth1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00034" y="2071678"/>
            <a:ext cx="2701925" cy="4059238"/>
          </a:xfr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86116" y="1857364"/>
            <a:ext cx="53197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/>
              <a:t>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Готика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является целостной субкультурой, в основе которой лежат музыка, литература, искусство и мода.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71538" y="1000108"/>
            <a:ext cx="4000528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800" dirty="0" smtClean="0">
                <a:latin typeface="Arial" charset="0"/>
              </a:rPr>
              <a:t>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большей части готы носят черные одежды, красят ногти, волосы и губы в черный цвет и подводят глаза. Хотя это описание подходит не ко всем готам,               но большая часть выглядит именно так. </a:t>
            </a:r>
          </a:p>
        </p:txBody>
      </p:sp>
      <p:pic>
        <p:nvPicPr>
          <p:cNvPr id="6" name="Рисунок 5" descr="д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500040"/>
            <a:ext cx="3321868" cy="44291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1000100" y="5103340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Цвета различные, но доминируют черный, бордовый, фиолетовый, хотя редко бывают и другие, в том числе  экстравагантные цвета. Одежда украшается кольцами, цепочками, шнуровками, пряжками. Излюбленный «атрибут» готов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пирсинг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oth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285728"/>
            <a:ext cx="1857388" cy="28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goth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85728"/>
            <a:ext cx="2843212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00100" y="3500438"/>
            <a:ext cx="7715304" cy="2862322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800" dirty="0"/>
              <a:t>   </a:t>
            </a:r>
            <a:r>
              <a:rPr lang="ru-RU" sz="1800" dirty="0" smtClean="0"/>
              <a:t>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становление 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самоосознание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готов большое значение оказали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сатанисты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от коих готы почерпнули некоторые символы: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крест, и, в меньшей степени, пентаграмму.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Крест, как прямой, так и перевернутый.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  Эта атрибутика воспринимается ими как честь темной эстетики, без привкуса идеологии и философии.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  Почитание символов смерти - характерная черта этики готов. Она не связана с сатанизмом, где этим символам придается не эстетическое, а оккультное значен</a:t>
            </a:r>
            <a:r>
              <a:rPr lang="ru-RU" sz="2000" dirty="0">
                <a:latin typeface="Book Antiqua" pitchFamily="18" charset="0"/>
              </a:rPr>
              <a:t>ие. </a:t>
            </a:r>
          </a:p>
        </p:txBody>
      </p:sp>
      <p:pic>
        <p:nvPicPr>
          <p:cNvPr id="8" name="Picture 5" descr="девочка-го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268" y="285728"/>
            <a:ext cx="2180738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oth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3071810"/>
            <a:ext cx="4211638" cy="2803525"/>
          </a:xfrm>
          <a:noFill/>
        </p:spPr>
      </p:pic>
      <p:pic>
        <p:nvPicPr>
          <p:cNvPr id="5" name="Picture 10" descr="goth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71810"/>
            <a:ext cx="4000528" cy="277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8728" y="333375"/>
            <a:ext cx="771527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700" dirty="0"/>
              <a:t>«Романтизм и чувство прекрасного, печальная созерцательность и меланхолическая утонченность. Мы любим размышлять на фоне древних развалин,  в безлюдных местах суровой дикой природы </a:t>
            </a:r>
            <a:r>
              <a:rPr lang="ru-RU" sz="2700" dirty="0" smtClean="0"/>
              <a:t>и </a:t>
            </a:r>
            <a:r>
              <a:rPr lang="ru-RU" sz="2700" dirty="0"/>
              <a:t>покрытых пылью веков местах скорби».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готы"/>
          <p:cNvPicPr>
            <a:picLocks noChangeAspect="1" noChangeArrowheads="1"/>
          </p:cNvPicPr>
          <p:nvPr/>
        </p:nvPicPr>
        <p:blipFill>
          <a:blip r:embed="rId2"/>
          <a:srcRect b="18598"/>
          <a:stretch>
            <a:fillRect/>
          </a:stretch>
        </p:blipFill>
        <p:spPr bwMode="auto">
          <a:xfrm>
            <a:off x="5715008" y="1071546"/>
            <a:ext cx="317023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14414" y="214291"/>
            <a:ext cx="4572032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противовес «грубому герою безликой человеческой толпы», готы подчеркивают свою утонченную изысканность, интеллект и интеллигентность, которые имеют свои внешние символы: утонченная аристократичность, чувственная нежность, длинные волосы, мягкость поведения, подчеркнуто астеническое телосложение и поэтичность.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японский го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0" y="0"/>
            <a:ext cx="29654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гот2"/>
          <p:cNvPicPr>
            <a:picLocks noChangeAspect="1" noChangeArrowheads="1"/>
          </p:cNvPicPr>
          <p:nvPr/>
        </p:nvPicPr>
        <p:blipFill>
          <a:blip r:embed="rId3"/>
          <a:srcRect l="4611" t="3006" r="5481" b="11322"/>
          <a:stretch>
            <a:fillRect/>
          </a:stretch>
        </p:blipFill>
        <p:spPr bwMode="auto">
          <a:xfrm>
            <a:off x="3286116" y="714356"/>
            <a:ext cx="278608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qotika--qoti2"/>
          <p:cNvPicPr>
            <a:picLocks noGrp="1"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285720" y="4143380"/>
            <a:ext cx="2928795" cy="2444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f645812f3a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mo Girl..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692" y="428604"/>
            <a:ext cx="2792670" cy="3929090"/>
          </a:xfrm>
          <a:prstGeom prst="rect">
            <a:avLst/>
          </a:prstGeom>
        </p:spPr>
      </p:pic>
      <p:pic>
        <p:nvPicPr>
          <p:cNvPr id="6" name="Picture 4" descr="эмо 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2" y="285728"/>
            <a:ext cx="221408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mo Girl.............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143380"/>
            <a:ext cx="1357322" cy="2411509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00298" y="642918"/>
            <a:ext cx="307183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Эмо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(англ.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Emo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сокращение от «эмоциональный», распространена также транскрипция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») — термин, обозначающий особый вид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хардкор-музыки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основанный на сокрушительных сильных эмоциях в голосе вокалиста и мелодичной, но иногда хаотичной или полностью отсутствующей музыкальной составляющей.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670" y="4643447"/>
            <a:ext cx="6643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Визг, плач, стоны, шепот — отличительные особенности этого стиля. Тексты песен носят личный характер — о переживаниях автора, а в некоторых случаях о политике. В настоящее время этот стиль музыки подразделяется на: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эмокор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сан-диего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хардкор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хардкор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вайоленс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скримо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френч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скримо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Субкультура поклонников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носит название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эмо-киды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714356"/>
            <a:ext cx="671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Фанатизм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/>
              <a:t>– образ мыслей и поведения фанатиков.</a:t>
            </a:r>
            <a:endParaRPr lang="ru-RU" sz="3600" dirty="0"/>
          </a:p>
        </p:txBody>
      </p:sp>
      <p:pic>
        <p:nvPicPr>
          <p:cNvPr id="5" name="Picture 9" descr="Фанаты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857364"/>
            <a:ext cx="40671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Спорт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5852" y="3857628"/>
            <a:ext cx="4005287" cy="264389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57290" y="642918"/>
            <a:ext cx="47149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Молодежь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стиле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предпочитает особый стиль, который выделяет их среди других субкультур. Они носят черный цвет в сочетании 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розовым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или другим ярким цветом. Классическая одежда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это одежда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черно-розовой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гамме, где узоры так же двухцветные. Различные повязки на руках и запястьях, пояса с железными бляшками, перчатки без пальцев, рюкзак с различными значками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Эмо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6" descr="7a281eb8eb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14290"/>
            <a:ext cx="2285984" cy="30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c3d2d25bed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3429000"/>
            <a:ext cx="2214578" cy="3071834"/>
          </a:xfrm>
          <a:prstGeom prst="rect">
            <a:avLst/>
          </a:prstGeom>
        </p:spPr>
      </p:pic>
      <p:pic>
        <p:nvPicPr>
          <p:cNvPr id="8" name="Рисунок 7" descr="Значки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24" y="4572008"/>
            <a:ext cx="3231167" cy="1937570"/>
          </a:xfrm>
          <a:prstGeom prst="rect">
            <a:avLst/>
          </a:prstGeom>
        </p:spPr>
      </p:pic>
      <p:pic>
        <p:nvPicPr>
          <p:cNvPr id="9" name="Рисунок 8" descr="86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4500570"/>
            <a:ext cx="2643206" cy="1982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эм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316405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40200" y="95250"/>
            <a:ext cx="4649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 b="1" dirty="0"/>
              <a:t>  </a:t>
            </a:r>
            <a:endParaRPr lang="ru-RU" sz="2000" b="1" dirty="0"/>
          </a:p>
        </p:txBody>
      </p:sp>
      <p:pic>
        <p:nvPicPr>
          <p:cNvPr id="7" name="Рисунок 6" descr="84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85728"/>
            <a:ext cx="2723057" cy="3929090"/>
          </a:xfrm>
          <a:prstGeom prst="rect">
            <a:avLst/>
          </a:prstGeom>
        </p:spPr>
      </p:pic>
      <p:pic>
        <p:nvPicPr>
          <p:cNvPr id="8" name="Picture 10" descr="8_110367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357562"/>
            <a:ext cx="465295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4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  <p:pic>
        <p:nvPicPr>
          <p:cNvPr id="9" name="Рисунок 8" descr="Emo Girl.....jpg"/>
          <p:cNvPicPr>
            <a:picLocks noChangeAspect="1"/>
          </p:cNvPicPr>
          <p:nvPr/>
        </p:nvPicPr>
        <p:blipFill>
          <a:blip r:embed="rId3"/>
          <a:srcRect l="2708" t="2083" r="2500" b="6250"/>
          <a:stretch>
            <a:fillRect/>
          </a:stretch>
        </p:blipFill>
        <p:spPr>
          <a:xfrm>
            <a:off x="6143636" y="3429000"/>
            <a:ext cx="2500330" cy="3143272"/>
          </a:xfrm>
          <a:prstGeom prst="rect">
            <a:avLst/>
          </a:prstGeom>
        </p:spPr>
      </p:pic>
      <p:pic>
        <p:nvPicPr>
          <p:cNvPr id="10" name="Picture 13" descr="152745"/>
          <p:cNvPicPr>
            <a:picLocks noChangeAspect="1" noChangeArrowheads="1"/>
          </p:cNvPicPr>
          <p:nvPr/>
        </p:nvPicPr>
        <p:blipFill>
          <a:blip r:embed="rId4"/>
          <a:srcRect t="4704"/>
          <a:stretch>
            <a:fillRect/>
          </a:stretch>
        </p:blipFill>
        <p:spPr bwMode="auto">
          <a:xfrm>
            <a:off x="6143636" y="214290"/>
            <a:ext cx="23696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71538" y="500041"/>
            <a:ext cx="421484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Фрик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freak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англ.)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причуда, каприз;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урод. </a:t>
            </a:r>
          </a:p>
        </p:txBody>
      </p:sp>
      <p:pic>
        <p:nvPicPr>
          <p:cNvPr id="5" name="Picture 9" descr="Фрики2"/>
          <p:cNvPicPr>
            <a:picLocks noChangeAspect="1" noChangeArrowheads="1"/>
          </p:cNvPicPr>
          <p:nvPr/>
        </p:nvPicPr>
        <p:blipFill>
          <a:blip r:embed="rId2"/>
          <a:srcRect l="10281"/>
          <a:stretch>
            <a:fillRect/>
          </a:stretch>
        </p:blipFill>
        <p:spPr bwMode="auto">
          <a:xfrm>
            <a:off x="357158" y="2928934"/>
            <a:ext cx="4749920" cy="35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ФР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285860"/>
            <a:ext cx="3414529" cy="51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57290" y="285728"/>
            <a:ext cx="74295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Фрик-культура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это культура смелых и абсолютно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отвязных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людей.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Фрик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в переводе с жаргонного английского – «бешеный», «неадекватный», «сумасшедший». </a:t>
            </a:r>
          </a:p>
        </p:txBody>
      </p:sp>
      <p:pic>
        <p:nvPicPr>
          <p:cNvPr id="5" name="Picture 4" descr="Девушки-фр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3293427" cy="429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1527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428868"/>
            <a:ext cx="2089148" cy="40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527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500306"/>
            <a:ext cx="285183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14843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Фрики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это экзальтированные, 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экстравертные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персонажи. </a:t>
            </a:r>
          </a:p>
        </p:txBody>
      </p:sp>
      <p:pic>
        <p:nvPicPr>
          <p:cNvPr id="5" name="Picture 6" descr="1527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255587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Фрики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557338"/>
            <a:ext cx="321786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1527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565275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1527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14800"/>
            <a:ext cx="1920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15274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4133850"/>
            <a:ext cx="1643074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1527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4114800"/>
            <a:ext cx="1920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1527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3125" y="4114800"/>
            <a:ext cx="1920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5720" y="0"/>
            <a:ext cx="9144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200" b="1" dirty="0"/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ФРИКИ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- это направление </a:t>
            </a:r>
          </a:p>
          <a:p>
            <a:pPr algn="ctr"/>
            <a:r>
              <a:rPr lang="ru-RU" sz="2800" dirty="0"/>
              <a:t>в молодежной субкультуре конца ХХ века. </a:t>
            </a:r>
          </a:p>
        </p:txBody>
      </p:sp>
      <p:pic>
        <p:nvPicPr>
          <p:cNvPr id="5" name="Picture 4" descr="девуш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357298"/>
            <a:ext cx="7358114" cy="530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000364" y="0"/>
            <a:ext cx="5857916" cy="21429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65760" marR="0" lvl="0" indent="-283464" algn="just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9" descr="фрик -девуш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2739289" cy="36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1527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00504"/>
            <a:ext cx="1896683" cy="252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1527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000504"/>
            <a:ext cx="1685940" cy="252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1527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57166"/>
            <a:ext cx="219416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1527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85728"/>
            <a:ext cx="1962151" cy="2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1527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4000504"/>
            <a:ext cx="1985962" cy="26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28662" y="571480"/>
            <a:ext cx="766762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352425" algn="l"/>
              </a:tabLst>
            </a:pPr>
            <a:r>
              <a:rPr lang="ru-RU" sz="4000" dirty="0">
                <a:latin typeface="Sylfaen" pitchFamily="18" charset="0"/>
              </a:rPr>
              <a:t>Определение и координация общей направленности влияния неформальных объединений         на личность не только педагогическая, но и социальная  проблема огромной важности, ибо нравственное здоровье подрастающих поколений                       –  забота   всего   общества.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642919"/>
            <a:ext cx="7215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Arial Narrow" pitchFamily="34" charset="0"/>
              </a:rPr>
              <a:t>Фанаты</a:t>
            </a:r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4000" dirty="0" smtClean="0">
                <a:latin typeface="Arial Narrow" pitchFamily="34" charset="0"/>
              </a:rPr>
              <a:t>– сложное </a:t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по организации сообщество, очень часто составляющее </a:t>
            </a:r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асоциальную  </a:t>
            </a:r>
            <a:r>
              <a:rPr lang="ru-RU" sz="4000" dirty="0" smtClean="0">
                <a:latin typeface="Arial Narrow" pitchFamily="34" charset="0"/>
              </a:rPr>
              <a:t> или </a:t>
            </a:r>
            <a:r>
              <a:rPr lang="ru-RU" sz="4000" dirty="0" err="1" smtClean="0">
                <a:solidFill>
                  <a:srgbClr val="FF0000"/>
                </a:solidFill>
                <a:latin typeface="Arial Narrow" pitchFamily="34" charset="0"/>
              </a:rPr>
              <a:t>антисоциальную</a:t>
            </a:r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4000" dirty="0" smtClean="0">
                <a:latin typeface="Arial Narrow" pitchFamily="34" charset="0"/>
              </a:rPr>
              <a:t>субкультуру.</a:t>
            </a:r>
            <a:endParaRPr lang="ru-RU" sz="4000" dirty="0"/>
          </a:p>
        </p:txBody>
      </p:sp>
      <p:pic>
        <p:nvPicPr>
          <p:cNvPr id="5" name="Picture 8" descr="Фанаты - огонь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43174" y="3714752"/>
            <a:ext cx="4027492" cy="288448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6050" y="2857496"/>
            <a:ext cx="378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Скинхеды</a:t>
            </a:r>
            <a:r>
              <a:rPr lang="ru-RU" sz="6000" dirty="0" smtClean="0">
                <a:solidFill>
                  <a:srgbClr val="C00000"/>
                </a:solidFill>
              </a:rPr>
              <a:t> 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5" name="Picture 7" descr="Скинхеды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08400" cy="2782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4" descr="Фото AF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0"/>
            <a:ext cx="34925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Скин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06825"/>
            <a:ext cx="4067175" cy="3051175"/>
          </a:xfrm>
          <a:prstGeom prst="rect">
            <a:avLst/>
          </a:prstGeom>
          <a:noFill/>
        </p:spPr>
      </p:pic>
      <p:pic>
        <p:nvPicPr>
          <p:cNvPr id="8" name="Picture 6" descr="Скины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786188"/>
            <a:ext cx="3563937" cy="3071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2428868"/>
            <a:ext cx="72152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Скинхеды в России - явление фактически </a:t>
            </a:r>
            <a:r>
              <a:rPr lang="ru-RU" sz="3200" u="sng" dirty="0" smtClean="0"/>
              <a:t>неизученное</a:t>
            </a:r>
            <a:r>
              <a:rPr lang="ru-RU" sz="3200" dirty="0" smtClean="0"/>
              <a:t>, хотя о них много говорят, пишут и выносят самые разные суждения. Большинство нераскрытых преступлений против нерусских в общественном сознании связывается с этими самыми бритоголовыми</a:t>
            </a:r>
            <a:endParaRPr lang="ru-RU" sz="3200" dirty="0"/>
          </a:p>
        </p:txBody>
      </p:sp>
      <p:pic>
        <p:nvPicPr>
          <p:cNvPr id="5" name="Picture 4" descr="Скинхеды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14290"/>
            <a:ext cx="2500298" cy="1875520"/>
          </a:xfrm>
          <a:prstGeom prst="rect">
            <a:avLst/>
          </a:prstGeom>
          <a:noFill/>
        </p:spPr>
      </p:pic>
      <p:pic>
        <p:nvPicPr>
          <p:cNvPr id="6" name="Picture 8" descr="Скины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0"/>
            <a:ext cx="2771775" cy="2125662"/>
          </a:xfrm>
          <a:prstGeom prst="rect">
            <a:avLst/>
          </a:prstGeom>
          <a:noFill/>
        </p:spPr>
      </p:pic>
      <p:pic>
        <p:nvPicPr>
          <p:cNvPr id="7" name="Picture 4" descr="Скинхед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0"/>
            <a:ext cx="1608131" cy="2173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8978" y="785794"/>
            <a:ext cx="8393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"Ни любви, ни тоски, ни жалости..."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7" descr="Скинхеды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928802"/>
            <a:ext cx="6000793" cy="4429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2857497"/>
            <a:ext cx="67866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charset="0"/>
              </a:rPr>
              <a:t>        Скинхедов объединяет </a:t>
            </a:r>
            <a:r>
              <a:rPr lang="ru-RU" sz="2800" u="sng" dirty="0" smtClean="0">
                <a:latin typeface="Arial" charset="0"/>
              </a:rPr>
              <a:t>отсутствие внутренней культуры, образования, желание проявить свои способности в совершении насильственных действий по отношению к более слабым. </a:t>
            </a:r>
            <a:r>
              <a:rPr lang="ru-RU" sz="2800" dirty="0" smtClean="0">
                <a:latin typeface="Arial" charset="0"/>
              </a:rPr>
              <a:t>Последствия могут привести по меньшей мере к нарушениям общественного порядка.</a:t>
            </a:r>
            <a:endParaRPr lang="ru-RU" sz="2800" dirty="0">
              <a:latin typeface="Arial" charset="0"/>
            </a:endParaRPr>
          </a:p>
        </p:txBody>
      </p:sp>
      <p:pic>
        <p:nvPicPr>
          <p:cNvPr id="5" name="Picture 9" descr="Скинхеды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00042"/>
            <a:ext cx="3132138" cy="2081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294</TotalTime>
  <Words>1355</Words>
  <PresentationFormat>Экран (4:3)</PresentationFormat>
  <Paragraphs>101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Солнцестояние</vt:lpstr>
      <vt:lpstr>Неформальные молодежные  объединения  и   их   субкультуры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Женский паркур</vt:lpstr>
      <vt:lpstr>Слайд 30</vt:lpstr>
      <vt:lpstr>Слайд 31</vt:lpstr>
      <vt:lpstr>Готы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Неформальные молодежные  объединения  и   их   субкультуры</dc:title>
  <cp:lastModifiedBy>DEPO</cp:lastModifiedBy>
  <cp:revision>35</cp:revision>
  <dcterms:modified xsi:type="dcterms:W3CDTF">2011-03-04T14:07:40Z</dcterms:modified>
</cp:coreProperties>
</file>